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4" r:id="rId8"/>
    <p:sldId id="265" r:id="rId9"/>
    <p:sldId id="267" r:id="rId10"/>
    <p:sldId id="268" r:id="rId11"/>
    <p:sldId id="269" r:id="rId12"/>
    <p:sldId id="270" r:id="rId13"/>
    <p:sldId id="272"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p:scale>
          <a:sx n="95" d="100"/>
          <a:sy n="95" d="100"/>
        </p:scale>
        <p:origin x="80"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10/10/20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10/10/20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10/10/20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0" name="Rectangle 139">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4798" b="10907"/>
          <a:stretch/>
        </p:blipFill>
        <p:spPr>
          <a:xfrm>
            <a:off x="-2" y="10"/>
            <a:ext cx="12188389" cy="6857990"/>
          </a:xfrm>
          <a:prstGeom prst="rect">
            <a:avLst/>
          </a:prstGeom>
        </p:spPr>
      </p:pic>
      <p:grpSp>
        <p:nvGrpSpPr>
          <p:cNvPr id="143" name="Group 142">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44"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46"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9"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0"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1"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2"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3"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4"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5"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SNMP CONFIGURATION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GROUP NUMBER</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DF515-49E4-0745-A2EF-9B094EA602A6}"/>
              </a:ext>
            </a:extLst>
          </p:cNvPr>
          <p:cNvSpPr>
            <a:spLocks noGrp="1"/>
          </p:cNvSpPr>
          <p:nvPr>
            <p:ph type="title"/>
          </p:nvPr>
        </p:nvSpPr>
        <p:spPr>
          <a:xfrm>
            <a:off x="1384923" y="2176462"/>
            <a:ext cx="2662262" cy="1952814"/>
          </a:xfrm>
        </p:spPr>
        <p:txBody>
          <a:bodyPr vert="horz" lIns="91440" tIns="45720" rIns="91440" bIns="45720" rtlCol="0" anchor="ctr">
            <a:noAutofit/>
          </a:bodyPr>
          <a:lstStyle/>
          <a:p>
            <a:pPr algn="ctr"/>
            <a:r>
              <a:rPr lang="en-US" sz="3200" dirty="0"/>
              <a:t>Features</a:t>
            </a:r>
            <a:br>
              <a:rPr lang="en-US" sz="3200" dirty="0"/>
            </a:br>
            <a:br>
              <a:rPr lang="en-US" sz="3200" dirty="0"/>
            </a:br>
            <a:r>
              <a:rPr lang="en-US" sz="3200" dirty="0"/>
              <a:t> and</a:t>
            </a:r>
            <a:br>
              <a:rPr lang="en-US" sz="3200" dirty="0"/>
            </a:br>
            <a:br>
              <a:rPr lang="en-US" sz="3200" dirty="0"/>
            </a:br>
            <a:r>
              <a:rPr lang="en-US" sz="3200" dirty="0"/>
              <a:t>applications </a:t>
            </a:r>
          </a:p>
        </p:txBody>
      </p:sp>
      <p:pic>
        <p:nvPicPr>
          <p:cNvPr id="122" name="Picture 121">
            <a:extLst>
              <a:ext uri="{FF2B5EF4-FFF2-40B4-BE49-F238E27FC236}">
                <a16:creationId xmlns:a16="http://schemas.microsoft.com/office/drawing/2014/main" id="{E458AD8C-DEC7-884D-BEA0-555D1F55EE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78142" y="215154"/>
            <a:ext cx="7875745" cy="6404722"/>
          </a:xfrm>
          <a:prstGeom prst="rect">
            <a:avLst/>
          </a:prstGeom>
        </p:spPr>
      </p:pic>
    </p:spTree>
    <p:extLst>
      <p:ext uri="{BB962C8B-B14F-4D97-AF65-F5344CB8AC3E}">
        <p14:creationId xmlns:p14="http://schemas.microsoft.com/office/powerpoint/2010/main" val="109303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 name="Rectangle 50">
            <a:extLst>
              <a:ext uri="{FF2B5EF4-FFF2-40B4-BE49-F238E27FC236}">
                <a16:creationId xmlns:a16="http://schemas.microsoft.com/office/drawing/2014/main" id="{2F0EACBB-AB1D-4D11-AE26-0A672B872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52">
            <a:extLst>
              <a:ext uri="{FF2B5EF4-FFF2-40B4-BE49-F238E27FC236}">
                <a16:creationId xmlns:a16="http://schemas.microsoft.com/office/drawing/2014/main" id="{EDEE0B57-C901-4422-9C96-B0E1A0D4D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tx1">
              <a:alpha val="15000"/>
            </a:schemeClr>
          </a:solidFill>
          <a:effectLst/>
        </p:grpSpPr>
        <p:sp>
          <p:nvSpPr>
            <p:cNvPr id="54" name="Rectangle 5">
              <a:extLst>
                <a:ext uri="{FF2B5EF4-FFF2-40B4-BE49-F238E27FC236}">
                  <a16:creationId xmlns:a16="http://schemas.microsoft.com/office/drawing/2014/main" id="{DFB7752C-355B-405A-9E36-8A24B1C809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D443A052-8BBA-4E89-8E02-7C0E579320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D84E76D0-F1AA-43A3-AF16-FC0C11A8B6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Rectangle 8">
              <a:extLst>
                <a:ext uri="{FF2B5EF4-FFF2-40B4-BE49-F238E27FC236}">
                  <a16:creationId xmlns:a16="http://schemas.microsoft.com/office/drawing/2014/main" id="{9734AB48-FF75-47D2-A2D4-813E3668D2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9">
              <a:extLst>
                <a:ext uri="{FF2B5EF4-FFF2-40B4-BE49-F238E27FC236}">
                  <a16:creationId xmlns:a16="http://schemas.microsoft.com/office/drawing/2014/main" id="{1368D216-2271-414F-8E2F-BBD7BAE5B8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78B8D732-8D97-4C44-AD9D-A701837D8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EC4E30E9-8EDF-4BD6-8B3D-62A3CBE9D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EF6A7406-59C6-46D9-99E9-438B2A9D32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D1DD83FF-178D-48F7-B949-BEA201D49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6A5A29AD-C101-4CE2-979A-6DCB4A7A4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7E64DC01-A372-4A6D-9F23-2A5CBF9980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6">
              <a:extLst>
                <a:ext uri="{FF2B5EF4-FFF2-40B4-BE49-F238E27FC236}">
                  <a16:creationId xmlns:a16="http://schemas.microsoft.com/office/drawing/2014/main" id="{0E0D1E88-1947-4726-BC4B-0B8C3ECCFD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7">
              <a:extLst>
                <a:ext uri="{FF2B5EF4-FFF2-40B4-BE49-F238E27FC236}">
                  <a16:creationId xmlns:a16="http://schemas.microsoft.com/office/drawing/2014/main" id="{EA9ECCEF-2E16-4CA2-85D4-9EB37FE66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1C6C3FA0-B2D3-4D4D-8628-B14A3FA77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3A753C5E-01E1-4D65-A6EB-E5930DCF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E46804AC-3189-4DC2-9BC5-384EC685C4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1">
              <a:extLst>
                <a:ext uri="{FF2B5EF4-FFF2-40B4-BE49-F238E27FC236}">
                  <a16:creationId xmlns:a16="http://schemas.microsoft.com/office/drawing/2014/main" id="{010BEEA6-B9B9-4D2F-AD3E-8EC9E0C99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2">
              <a:extLst>
                <a:ext uri="{FF2B5EF4-FFF2-40B4-BE49-F238E27FC236}">
                  <a16:creationId xmlns:a16="http://schemas.microsoft.com/office/drawing/2014/main" id="{B3932E83-9873-4D25-86A5-6EE3B14DA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1A310838-FF82-41D6-9EF9-A5F113EB83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CDBAD0C9-1C9F-40DA-BA69-27A23103AB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D17596AA-5D74-406E-A51A-16BEDC312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DDDC92CF-60F7-4965-B1F2-F81903BB62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23107427-2EC2-41B7-B146-DBA62F941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7E2FAD21-CCF3-4EC4-8DFC-7DB86329BE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EE3D718C-F3A6-400C-AC0A-722BDF50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2CC9F20E-57E9-4CAB-94E6-3036968D22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AB3EB8C-4DD3-4AB3-B928-8D63333EB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id="{78EC0F3C-B7A5-4751-B558-C559831EB2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Rectangle 33">
              <a:extLst>
                <a:ext uri="{FF2B5EF4-FFF2-40B4-BE49-F238E27FC236}">
                  <a16:creationId xmlns:a16="http://schemas.microsoft.com/office/drawing/2014/main" id="{CB4A11DF-A9A4-4BF8-8C77-67CEF8BC32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34">
              <a:extLst>
                <a:ext uri="{FF2B5EF4-FFF2-40B4-BE49-F238E27FC236}">
                  <a16:creationId xmlns:a16="http://schemas.microsoft.com/office/drawing/2014/main" id="{D06C7FB4-5DD3-4914-AC07-BEEBD5BF79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id="{DCB7F6AD-2DBD-4EB2-8C64-694124B4B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id="{9E5550B6-5605-4E54-A195-B4BF775F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id="{E304A2E6-18F7-46E4-9E04-3BC7CB760A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id="{9C72B715-DEA5-4B4E-B501-AB464DED7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id="{2437C95C-AE26-46C4-B31F-8AB902D46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40">
              <a:extLst>
                <a:ext uri="{FF2B5EF4-FFF2-40B4-BE49-F238E27FC236}">
                  <a16:creationId xmlns:a16="http://schemas.microsoft.com/office/drawing/2014/main" id="{BBA27273-38F8-4A36-B028-A32478B6C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41">
              <a:extLst>
                <a:ext uri="{FF2B5EF4-FFF2-40B4-BE49-F238E27FC236}">
                  <a16:creationId xmlns:a16="http://schemas.microsoft.com/office/drawing/2014/main" id="{E51A07CA-2C97-4B89-8C8F-FDA4C9CD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2">
              <a:extLst>
                <a:ext uri="{FF2B5EF4-FFF2-40B4-BE49-F238E27FC236}">
                  <a16:creationId xmlns:a16="http://schemas.microsoft.com/office/drawing/2014/main" id="{EE5FA2D7-5F6C-4D04-9AC4-F3396C9560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43">
              <a:extLst>
                <a:ext uri="{FF2B5EF4-FFF2-40B4-BE49-F238E27FC236}">
                  <a16:creationId xmlns:a16="http://schemas.microsoft.com/office/drawing/2014/main" id="{520D88A1-74EF-4BEF-AA1E-F326A663D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44">
              <a:extLst>
                <a:ext uri="{FF2B5EF4-FFF2-40B4-BE49-F238E27FC236}">
                  <a16:creationId xmlns:a16="http://schemas.microsoft.com/office/drawing/2014/main" id="{1EA8D0F6-A8B5-4DA9-BE93-BF469E1DD1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Rectangle 45">
              <a:extLst>
                <a:ext uri="{FF2B5EF4-FFF2-40B4-BE49-F238E27FC236}">
                  <a16:creationId xmlns:a16="http://schemas.microsoft.com/office/drawing/2014/main" id="{901DDDC8-E72F-42BE-AA19-1EF49F7C3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5" name="Freeform 46">
              <a:extLst>
                <a:ext uri="{FF2B5EF4-FFF2-40B4-BE49-F238E27FC236}">
                  <a16:creationId xmlns:a16="http://schemas.microsoft.com/office/drawing/2014/main" id="{B7F08799-84CC-4FEA-BA09-9433D6F8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47">
              <a:extLst>
                <a:ext uri="{FF2B5EF4-FFF2-40B4-BE49-F238E27FC236}">
                  <a16:creationId xmlns:a16="http://schemas.microsoft.com/office/drawing/2014/main" id="{79BFE384-A6F5-453B-9EF3-5AED3651E3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8">
              <a:extLst>
                <a:ext uri="{FF2B5EF4-FFF2-40B4-BE49-F238E27FC236}">
                  <a16:creationId xmlns:a16="http://schemas.microsoft.com/office/drawing/2014/main" id="{0DFA5601-E0AD-4408-88DA-E4EC88C3E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9">
              <a:extLst>
                <a:ext uri="{FF2B5EF4-FFF2-40B4-BE49-F238E27FC236}">
                  <a16:creationId xmlns:a16="http://schemas.microsoft.com/office/drawing/2014/main" id="{56D418E4-5A45-4E6E-933E-FB1CE91ADA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50">
              <a:extLst>
                <a:ext uri="{FF2B5EF4-FFF2-40B4-BE49-F238E27FC236}">
                  <a16:creationId xmlns:a16="http://schemas.microsoft.com/office/drawing/2014/main" id="{5C69D665-56A6-4A37-AD1F-99694ECE6A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51">
              <a:extLst>
                <a:ext uri="{FF2B5EF4-FFF2-40B4-BE49-F238E27FC236}">
                  <a16:creationId xmlns:a16="http://schemas.microsoft.com/office/drawing/2014/main" id="{63233125-FD9D-4C9E-A6BE-A980F6D0D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52">
              <a:extLst>
                <a:ext uri="{FF2B5EF4-FFF2-40B4-BE49-F238E27FC236}">
                  <a16:creationId xmlns:a16="http://schemas.microsoft.com/office/drawing/2014/main" id="{306D92BE-D0C9-4E40-A670-395526119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53">
              <a:extLst>
                <a:ext uri="{FF2B5EF4-FFF2-40B4-BE49-F238E27FC236}">
                  <a16:creationId xmlns:a16="http://schemas.microsoft.com/office/drawing/2014/main" id="{EAEF90F1-3367-4F79-9D5A-6C553F260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54">
              <a:extLst>
                <a:ext uri="{FF2B5EF4-FFF2-40B4-BE49-F238E27FC236}">
                  <a16:creationId xmlns:a16="http://schemas.microsoft.com/office/drawing/2014/main" id="{D6A83746-02ED-4DC5-AEFC-893A1D1FC7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55">
              <a:extLst>
                <a:ext uri="{FF2B5EF4-FFF2-40B4-BE49-F238E27FC236}">
                  <a16:creationId xmlns:a16="http://schemas.microsoft.com/office/drawing/2014/main" id="{870B08E6-DF62-467D-939C-3F1F98E6E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56">
              <a:extLst>
                <a:ext uri="{FF2B5EF4-FFF2-40B4-BE49-F238E27FC236}">
                  <a16:creationId xmlns:a16="http://schemas.microsoft.com/office/drawing/2014/main" id="{E62C43E8-6EED-4775-A812-B307C3BB6D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57">
              <a:extLst>
                <a:ext uri="{FF2B5EF4-FFF2-40B4-BE49-F238E27FC236}">
                  <a16:creationId xmlns:a16="http://schemas.microsoft.com/office/drawing/2014/main" id="{DCA412B6-54EC-4444-8B8A-9D572B08B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8">
              <a:extLst>
                <a:ext uri="{FF2B5EF4-FFF2-40B4-BE49-F238E27FC236}">
                  <a16:creationId xmlns:a16="http://schemas.microsoft.com/office/drawing/2014/main" id="{7322FB00-608C-46A7-868E-01A55C600A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700338" y="430971"/>
            <a:ext cx="6748461" cy="944632"/>
          </a:xfrm>
          <a:solidFill>
            <a:schemeClr val="bg1">
              <a:lumMod val="85000"/>
              <a:lumOff val="15000"/>
            </a:schemeClr>
          </a:solidFill>
          <a:scene3d>
            <a:camera prst="orthographicFront"/>
            <a:lightRig rig="twoPt" dir="t"/>
          </a:scene3d>
        </p:spPr>
        <p:txBody>
          <a:bodyPr>
            <a:normAutofit/>
          </a:bodyPr>
          <a:lstStyle/>
          <a:p>
            <a:pPr algn="ctr"/>
            <a:r>
              <a:rPr lang="en-US" sz="5400" dirty="0"/>
              <a:t>Conclusion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494358" y="1765341"/>
            <a:ext cx="8713391" cy="4530642"/>
          </a:xfrm>
          <a:noFill/>
        </p:spPr>
        <p:txBody>
          <a:bodyPr>
            <a:noAutofit/>
          </a:bodyPr>
          <a:lstStyle/>
          <a:p>
            <a:pPr>
              <a:lnSpc>
                <a:spcPct val="110000"/>
              </a:lnSpc>
            </a:pPr>
            <a:r>
              <a:rPr lang="en-IN" sz="2800" dirty="0">
                <a:solidFill>
                  <a:schemeClr val="tx1"/>
                </a:solidFill>
              </a:rPr>
              <a:t>Monitoring network performance is an essential part of any network management system and its network functions. Most of these systems build using SNMP, which helps administrators gain a new perspective on network performance. SNMP provides management systems with the ability to easily collect data for analysis.</a:t>
            </a:r>
            <a:endParaRPr lang="en-US" sz="2800" dirty="0">
              <a:solidFill>
                <a:schemeClr val="tx1"/>
              </a:solidFill>
            </a:endParaRPr>
          </a:p>
        </p:txBody>
      </p:sp>
      <p:grpSp>
        <p:nvGrpSpPr>
          <p:cNvPr id="109" name="Group 108">
            <a:extLst>
              <a:ext uri="{FF2B5EF4-FFF2-40B4-BE49-F238E27FC236}">
                <a16:creationId xmlns:a16="http://schemas.microsoft.com/office/drawing/2014/main" id="{B8DE5EA2-C86F-45CC-A9F1-5100DE1D1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rgbClr val="FFFFFF">
              <a:alpha val="10000"/>
            </a:srgbClr>
          </a:solidFill>
        </p:grpSpPr>
        <p:sp>
          <p:nvSpPr>
            <p:cNvPr id="110" name="Freeform 32">
              <a:extLst>
                <a:ext uri="{FF2B5EF4-FFF2-40B4-BE49-F238E27FC236}">
                  <a16:creationId xmlns:a16="http://schemas.microsoft.com/office/drawing/2014/main" id="{9AA01EC3-108D-4DFC-A750-19ACE71FB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3">
              <a:extLst>
                <a:ext uri="{FF2B5EF4-FFF2-40B4-BE49-F238E27FC236}">
                  <a16:creationId xmlns:a16="http://schemas.microsoft.com/office/drawing/2014/main" id="{A9FCB53A-15A0-47CE-BF67-ADA8B12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4">
              <a:extLst>
                <a:ext uri="{FF2B5EF4-FFF2-40B4-BE49-F238E27FC236}">
                  <a16:creationId xmlns:a16="http://schemas.microsoft.com/office/drawing/2014/main" id="{013DEB80-2F33-454E-ADF4-E250AC4C55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5">
              <a:extLst>
                <a:ext uri="{FF2B5EF4-FFF2-40B4-BE49-F238E27FC236}">
                  <a16:creationId xmlns:a16="http://schemas.microsoft.com/office/drawing/2014/main" id="{7C0608D2-DD43-44FB-9427-8D47F35F9A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6">
              <a:extLst>
                <a:ext uri="{FF2B5EF4-FFF2-40B4-BE49-F238E27FC236}">
                  <a16:creationId xmlns:a16="http://schemas.microsoft.com/office/drawing/2014/main" id="{F55DAF32-BF45-427E-8640-FF28881DE1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7">
              <a:extLst>
                <a:ext uri="{FF2B5EF4-FFF2-40B4-BE49-F238E27FC236}">
                  <a16:creationId xmlns:a16="http://schemas.microsoft.com/office/drawing/2014/main" id="{B45620ED-F9C5-455B-A9CC-B55AA19B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8">
              <a:extLst>
                <a:ext uri="{FF2B5EF4-FFF2-40B4-BE49-F238E27FC236}">
                  <a16:creationId xmlns:a16="http://schemas.microsoft.com/office/drawing/2014/main" id="{541EBFC0-CD4B-4ED6-91D7-907517148D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9">
              <a:extLst>
                <a:ext uri="{FF2B5EF4-FFF2-40B4-BE49-F238E27FC236}">
                  <a16:creationId xmlns:a16="http://schemas.microsoft.com/office/drawing/2014/main" id="{340715CE-35AB-48B6-9AEA-55C593A93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0">
              <a:extLst>
                <a:ext uri="{FF2B5EF4-FFF2-40B4-BE49-F238E27FC236}">
                  <a16:creationId xmlns:a16="http://schemas.microsoft.com/office/drawing/2014/main" id="{D7D01A1B-E910-4A37-82C3-2E0FC595E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Rectangle 41">
              <a:extLst>
                <a:ext uri="{FF2B5EF4-FFF2-40B4-BE49-F238E27FC236}">
                  <a16:creationId xmlns:a16="http://schemas.microsoft.com/office/drawing/2014/main" id="{8663205C-5E32-4C7F-920B-270F738A15C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27477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OVERVIEW</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8" y="2249487"/>
            <a:ext cx="3410331" cy="3541714"/>
          </a:xfrm>
        </p:spPr>
        <p:txBody>
          <a:bodyPr>
            <a:normAutofit/>
          </a:bodyPr>
          <a:lstStyle/>
          <a:p>
            <a:pPr algn="just">
              <a:lnSpc>
                <a:spcPct val="110000"/>
              </a:lnSpc>
            </a:pPr>
            <a:r>
              <a:rPr lang="en-US" sz="1600" dirty="0"/>
              <a:t>The SNMP Service, when configured for an agent, generates trap messages that are sent to a trap destination, if any specific events occur. </a:t>
            </a:r>
          </a:p>
          <a:p>
            <a:pPr algn="just">
              <a:lnSpc>
                <a:spcPct val="110000"/>
              </a:lnSpc>
            </a:pPr>
            <a:r>
              <a:rPr lang="en-US" sz="1600" dirty="0"/>
              <a:t>For example, you can configure the SNMP service to send a trap when it receives a request for information that does not contain the correct community name and does not match an accepted host name for the service. </a:t>
            </a:r>
            <a:endParaRPr lang="en-US" sz="20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E290-6FFB-46BD-A046-B157D06E92DF}"/>
              </a:ext>
            </a:extLst>
          </p:cNvPr>
          <p:cNvSpPr>
            <a:spLocks noGrp="1"/>
          </p:cNvSpPr>
          <p:nvPr>
            <p:ph type="title"/>
          </p:nvPr>
        </p:nvSpPr>
        <p:spPr/>
        <p:txBody>
          <a:bodyPr/>
          <a:lstStyle/>
          <a:p>
            <a:r>
              <a:rPr lang="en-US" dirty="0"/>
              <a:t>SNMP Agent</a:t>
            </a:r>
            <a:endParaRPr lang="en-CH" dirty="0"/>
          </a:p>
        </p:txBody>
      </p:sp>
      <p:sp>
        <p:nvSpPr>
          <p:cNvPr id="3" name="Content Placeholder 2">
            <a:extLst>
              <a:ext uri="{FF2B5EF4-FFF2-40B4-BE49-F238E27FC236}">
                <a16:creationId xmlns:a16="http://schemas.microsoft.com/office/drawing/2014/main" id="{D7DD988D-E672-4BF8-9E4B-212D07EF87B2}"/>
              </a:ext>
            </a:extLst>
          </p:cNvPr>
          <p:cNvSpPr>
            <a:spLocks noGrp="1"/>
          </p:cNvSpPr>
          <p:nvPr>
            <p:ph idx="1"/>
          </p:nvPr>
        </p:nvSpPr>
        <p:spPr/>
        <p:txBody>
          <a:bodyPr>
            <a:normAutofit fontScale="92500" lnSpcReduction="20000"/>
          </a:bodyPr>
          <a:lstStyle/>
          <a:p>
            <a:r>
              <a:rPr lang="en-US" dirty="0"/>
              <a:t>The agent is a program that is packaged within the network element</a:t>
            </a:r>
          </a:p>
          <a:p>
            <a:r>
              <a:rPr lang="en-US" dirty="0"/>
              <a:t>Enabling the agent allows it to collect the management information database from the device locally and makes it available to the SNMP manager</a:t>
            </a:r>
          </a:p>
          <a:p>
            <a:r>
              <a:rPr lang="en-US" dirty="0"/>
              <a:t>SNMP agent’s key functions</a:t>
            </a:r>
          </a:p>
          <a:p>
            <a:pPr marL="0" indent="0">
              <a:buNone/>
            </a:pPr>
            <a:r>
              <a:rPr lang="en-US" dirty="0"/>
              <a:t>	- Collects management information about its local environment</a:t>
            </a:r>
          </a:p>
          <a:p>
            <a:pPr marL="0" indent="0">
              <a:buNone/>
            </a:pPr>
            <a:r>
              <a:rPr lang="en-US" dirty="0"/>
              <a:t>	- Stores and retrieves management information</a:t>
            </a:r>
          </a:p>
          <a:p>
            <a:pPr marL="0" indent="0">
              <a:buNone/>
            </a:pPr>
            <a:r>
              <a:rPr lang="en-US" dirty="0"/>
              <a:t>	- Signals an event to the manager</a:t>
            </a:r>
          </a:p>
          <a:p>
            <a:pPr marL="0" indent="0">
              <a:buNone/>
            </a:pPr>
            <a:r>
              <a:rPr lang="en-US" dirty="0"/>
              <a:t>	- Acts as a proxy for some non–SNMP manageable network node</a:t>
            </a:r>
          </a:p>
          <a:p>
            <a:endParaRPr lang="en-CH" dirty="0"/>
          </a:p>
        </p:txBody>
      </p:sp>
    </p:spTree>
    <p:extLst>
      <p:ext uri="{BB962C8B-B14F-4D97-AF65-F5344CB8AC3E}">
        <p14:creationId xmlns:p14="http://schemas.microsoft.com/office/powerpoint/2010/main" val="403770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8569-8BC8-4030-A15F-A9717C98B425}"/>
              </a:ext>
            </a:extLst>
          </p:cNvPr>
          <p:cNvSpPr>
            <a:spLocks noGrp="1"/>
          </p:cNvSpPr>
          <p:nvPr>
            <p:ph type="title"/>
          </p:nvPr>
        </p:nvSpPr>
        <p:spPr/>
        <p:txBody>
          <a:bodyPr/>
          <a:lstStyle/>
          <a:p>
            <a:r>
              <a:rPr lang="en-US" dirty="0"/>
              <a:t>CONFIGURING SNMP agent IN WINDOWS XP</a:t>
            </a:r>
            <a:endParaRPr lang="en-CH" dirty="0"/>
          </a:p>
        </p:txBody>
      </p:sp>
      <p:sp>
        <p:nvSpPr>
          <p:cNvPr id="4" name="Content Placeholder 3">
            <a:extLst>
              <a:ext uri="{FF2B5EF4-FFF2-40B4-BE49-F238E27FC236}">
                <a16:creationId xmlns:a16="http://schemas.microsoft.com/office/drawing/2014/main" id="{037C18A2-1EEC-4E80-8EFD-5ACAEC8DF7F4}"/>
              </a:ext>
            </a:extLst>
          </p:cNvPr>
          <p:cNvSpPr>
            <a:spLocks noGrp="1"/>
          </p:cNvSpPr>
          <p:nvPr>
            <p:ph sz="half" idx="1"/>
          </p:nvPr>
        </p:nvSpPr>
        <p:spPr>
          <a:xfrm>
            <a:off x="1141409" y="2249486"/>
            <a:ext cx="6833585" cy="4323592"/>
          </a:xfrm>
        </p:spPr>
        <p:txBody>
          <a:bodyPr>
            <a:normAutofit fontScale="55000" lnSpcReduction="20000"/>
          </a:bodyPr>
          <a:lstStyle/>
          <a:p>
            <a:pPr>
              <a:buFont typeface="+mj-lt"/>
              <a:buAutoNum type="arabicPeriod"/>
            </a:pPr>
            <a:r>
              <a:rPr lang="en-US" dirty="0"/>
              <a:t>Click </a:t>
            </a:r>
            <a:r>
              <a:rPr lang="en-US" b="1" dirty="0"/>
              <a:t>Start</a:t>
            </a:r>
            <a:r>
              <a:rPr lang="en-US" dirty="0"/>
              <a:t>, point to </a:t>
            </a:r>
            <a:r>
              <a:rPr lang="en-US" b="1" dirty="0"/>
              <a:t>Settings</a:t>
            </a:r>
            <a:r>
              <a:rPr lang="en-US" dirty="0"/>
              <a:t>, click </a:t>
            </a:r>
            <a:r>
              <a:rPr lang="en-US" b="1" dirty="0"/>
              <a:t>Control Panel</a:t>
            </a:r>
            <a:r>
              <a:rPr lang="en-US" dirty="0"/>
              <a:t>.</a:t>
            </a:r>
          </a:p>
          <a:p>
            <a:pPr>
              <a:buFont typeface="+mj-lt"/>
              <a:buAutoNum type="arabicPeriod"/>
            </a:pPr>
            <a:r>
              <a:rPr lang="en-US" dirty="0"/>
              <a:t>Under Administrative Tools, click </a:t>
            </a:r>
            <a:r>
              <a:rPr lang="en-US" b="1" dirty="0"/>
              <a:t>Services</a:t>
            </a:r>
            <a:r>
              <a:rPr lang="en-US" dirty="0"/>
              <a:t>.</a:t>
            </a:r>
          </a:p>
          <a:p>
            <a:pPr>
              <a:buFont typeface="+mj-lt"/>
              <a:buAutoNum type="arabicPeriod"/>
            </a:pPr>
            <a:r>
              <a:rPr lang="en-US" dirty="0"/>
              <a:t>In the details pane, right-click </a:t>
            </a:r>
            <a:r>
              <a:rPr lang="en-US" b="1" dirty="0"/>
              <a:t>SNMP Service</a:t>
            </a:r>
            <a:r>
              <a:rPr lang="en-US" dirty="0"/>
              <a:t> and select </a:t>
            </a:r>
            <a:r>
              <a:rPr lang="en-US" b="1" dirty="0"/>
              <a:t>Properties</a:t>
            </a:r>
            <a:r>
              <a:rPr lang="en-US" dirty="0"/>
              <a:t>.</a:t>
            </a:r>
          </a:p>
          <a:p>
            <a:pPr>
              <a:buFont typeface="+mj-lt"/>
              <a:buAutoNum type="arabicPeriod"/>
            </a:pPr>
            <a:r>
              <a:rPr lang="en-US" dirty="0"/>
              <a:t>In the </a:t>
            </a:r>
            <a:r>
              <a:rPr lang="en-US" b="1" dirty="0"/>
              <a:t>Security</a:t>
            </a:r>
            <a:r>
              <a:rPr lang="en-US" dirty="0"/>
              <a:t> tab, select </a:t>
            </a:r>
            <a:r>
              <a:rPr lang="en-US" b="1" dirty="0"/>
              <a:t>Send authentication trap</a:t>
            </a:r>
            <a:r>
              <a:rPr lang="en-US" dirty="0"/>
              <a:t> if you want a trap message to be sent whenever authentication fails.</a:t>
            </a:r>
          </a:p>
          <a:p>
            <a:pPr>
              <a:buFont typeface="+mj-lt"/>
              <a:buAutoNum type="arabicPeriod"/>
            </a:pPr>
            <a:r>
              <a:rPr lang="en-US" dirty="0"/>
              <a:t>Under Accepted community names, click </a:t>
            </a:r>
            <a:r>
              <a:rPr lang="en-US" b="1" dirty="0"/>
              <a:t>Add.</a:t>
            </a:r>
            <a:endParaRPr lang="en-US" dirty="0"/>
          </a:p>
          <a:p>
            <a:pPr>
              <a:buFont typeface="+mj-lt"/>
              <a:buAutoNum type="arabicPeriod"/>
            </a:pPr>
            <a:r>
              <a:rPr lang="en-US" dirty="0"/>
              <a:t>Under </a:t>
            </a:r>
            <a:r>
              <a:rPr lang="en-US" b="1" dirty="0"/>
              <a:t>Community Rights</a:t>
            </a:r>
            <a:r>
              <a:rPr lang="en-US" dirty="0"/>
              <a:t>, select a permission level for this host to process SNMP requests from the selected community.</a:t>
            </a:r>
          </a:p>
          <a:p>
            <a:pPr>
              <a:buFont typeface="+mj-lt"/>
              <a:buAutoNum type="arabicPeriod"/>
            </a:pPr>
            <a:r>
              <a:rPr lang="en-US" dirty="0"/>
              <a:t>In </a:t>
            </a:r>
            <a:r>
              <a:rPr lang="en-US" b="1" dirty="0"/>
              <a:t>Community Name</a:t>
            </a:r>
            <a:r>
              <a:rPr lang="en-US" dirty="0"/>
              <a:t>, type a case-sensitive community name, and then click </a:t>
            </a:r>
            <a:r>
              <a:rPr lang="en-US" b="1" dirty="0"/>
              <a:t>Add</a:t>
            </a:r>
            <a:r>
              <a:rPr lang="en-US" dirty="0"/>
              <a:t>.</a:t>
            </a:r>
          </a:p>
          <a:p>
            <a:pPr>
              <a:buFont typeface="+mj-lt"/>
              <a:buAutoNum type="arabicPeriod"/>
            </a:pPr>
            <a:r>
              <a:rPr lang="en-US" dirty="0"/>
              <a:t>Specify whether or not to accept SNMP packets from a host: </a:t>
            </a:r>
          </a:p>
          <a:p>
            <a:pPr marL="742950" lvl="1" indent="-285750">
              <a:buFont typeface="+mj-lt"/>
              <a:buAutoNum type="arabicPeriod"/>
            </a:pPr>
            <a:r>
              <a:rPr lang="en-US" dirty="0"/>
              <a:t>To accept SNMP requests from any host on the network, regardless of identity, click </a:t>
            </a:r>
            <a:r>
              <a:rPr lang="en-US" b="1" dirty="0"/>
              <a:t>Accept SNMP packets from any host</a:t>
            </a:r>
            <a:r>
              <a:rPr lang="en-US" dirty="0"/>
              <a:t>.</a:t>
            </a:r>
          </a:p>
          <a:p>
            <a:pPr marL="742950" lvl="1" indent="-285750">
              <a:buFont typeface="+mj-lt"/>
              <a:buAutoNum type="arabicPeriod"/>
            </a:pPr>
            <a:r>
              <a:rPr lang="en-US" dirty="0"/>
              <a:t>To limit acceptance of SNMP packets, click </a:t>
            </a:r>
            <a:r>
              <a:rPr lang="en-US" b="1" dirty="0"/>
              <a:t>Accept SNMP packets from these hosts,</a:t>
            </a:r>
            <a:r>
              <a:rPr lang="en-US" dirty="0"/>
              <a:t> click </a:t>
            </a:r>
            <a:r>
              <a:rPr lang="en-US" b="1" dirty="0"/>
              <a:t>Add</a:t>
            </a:r>
            <a:r>
              <a:rPr lang="en-US" dirty="0"/>
              <a:t>, type the appropriate host name, IP or IPX address, and then click </a:t>
            </a:r>
            <a:r>
              <a:rPr lang="en-US" b="1" dirty="0"/>
              <a:t>Add</a:t>
            </a:r>
            <a:r>
              <a:rPr lang="en-US" dirty="0"/>
              <a:t> again.</a:t>
            </a:r>
          </a:p>
          <a:p>
            <a:pPr>
              <a:buFont typeface="+mj-lt"/>
              <a:buAutoNum type="arabicPeriod"/>
            </a:pPr>
            <a:r>
              <a:rPr lang="en-US" dirty="0"/>
              <a:t>Click </a:t>
            </a:r>
            <a:r>
              <a:rPr lang="en-US" b="1" dirty="0"/>
              <a:t>Apply </a:t>
            </a:r>
            <a:r>
              <a:rPr lang="en-US" dirty="0"/>
              <a:t>to apply the changes.</a:t>
            </a:r>
          </a:p>
          <a:p>
            <a:endParaRPr lang="en-CH" dirty="0"/>
          </a:p>
        </p:txBody>
      </p:sp>
      <p:pic>
        <p:nvPicPr>
          <p:cNvPr id="7" name="Content Placeholder 6">
            <a:extLst>
              <a:ext uri="{FF2B5EF4-FFF2-40B4-BE49-F238E27FC236}">
                <a16:creationId xmlns:a16="http://schemas.microsoft.com/office/drawing/2014/main" id="{0031C272-5CB1-47E2-BD0D-5FAA11410D82}"/>
              </a:ext>
            </a:extLst>
          </p:cNvPr>
          <p:cNvPicPr>
            <a:picLocks noGrp="1" noChangeAspect="1"/>
          </p:cNvPicPr>
          <p:nvPr>
            <p:ph sz="half" idx="2"/>
          </p:nvPr>
        </p:nvPicPr>
        <p:blipFill>
          <a:blip r:embed="rId2"/>
          <a:stretch>
            <a:fillRect/>
          </a:stretch>
        </p:blipFill>
        <p:spPr>
          <a:xfrm>
            <a:off x="7974995" y="2474775"/>
            <a:ext cx="3072416" cy="3541712"/>
          </a:xfrm>
        </p:spPr>
      </p:pic>
    </p:spTree>
    <p:extLst>
      <p:ext uri="{BB962C8B-B14F-4D97-AF65-F5344CB8AC3E}">
        <p14:creationId xmlns:p14="http://schemas.microsoft.com/office/powerpoint/2010/main" val="279605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2C47-5A2D-4503-8783-A4B7366DE787}"/>
              </a:ext>
            </a:extLst>
          </p:cNvPr>
          <p:cNvSpPr>
            <a:spLocks noGrp="1"/>
          </p:cNvSpPr>
          <p:nvPr>
            <p:ph type="title"/>
          </p:nvPr>
        </p:nvSpPr>
        <p:spPr/>
        <p:txBody>
          <a:bodyPr/>
          <a:lstStyle/>
          <a:p>
            <a:r>
              <a:rPr lang="en-US" dirty="0"/>
              <a:t>Configuring SNMP traps</a:t>
            </a:r>
            <a:endParaRPr lang="en-CH" dirty="0"/>
          </a:p>
        </p:txBody>
      </p:sp>
      <p:sp>
        <p:nvSpPr>
          <p:cNvPr id="5" name="Rectangle 1">
            <a:extLst>
              <a:ext uri="{FF2B5EF4-FFF2-40B4-BE49-F238E27FC236}">
                <a16:creationId xmlns:a16="http://schemas.microsoft.com/office/drawing/2014/main" id="{190C4B04-588E-4BBF-BEA0-740558E8F029}"/>
              </a:ext>
            </a:extLst>
          </p:cNvPr>
          <p:cNvSpPr>
            <a:spLocks noGrp="1" noChangeArrowheads="1"/>
          </p:cNvSpPr>
          <p:nvPr>
            <p:ph idx="1"/>
          </p:nvPr>
        </p:nvSpPr>
        <p:spPr bwMode="auto">
          <a:xfrm>
            <a:off x="1141413" y="2589183"/>
            <a:ext cx="990599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CH" sz="1800" b="0" i="0" u="none" strike="noStrike" cap="none" normalizeH="0" baseline="0" dirty="0">
                <a:ln>
                  <a:noFill/>
                </a:ln>
                <a:solidFill>
                  <a:schemeClr val="tx1"/>
                </a:solidFill>
                <a:effectLst/>
              </a:rPr>
              <a:t>C</a:t>
            </a:r>
            <a:r>
              <a:rPr kumimoji="0" lang="en-CH" altLang="en-CH" sz="1800" b="0" i="0" u="none" strike="noStrike" cap="none" normalizeH="0" baseline="0" dirty="0">
                <a:ln>
                  <a:noFill/>
                </a:ln>
                <a:solidFill>
                  <a:schemeClr val="tx1"/>
                </a:solidFill>
                <a:effectLst/>
              </a:rPr>
              <a:t>lick </a:t>
            </a:r>
            <a:r>
              <a:rPr kumimoji="0" lang="en-CH" altLang="en-CH" sz="1800" b="1" i="0" u="none" strike="noStrike" cap="none" normalizeH="0" baseline="0" dirty="0">
                <a:ln>
                  <a:noFill/>
                </a:ln>
                <a:solidFill>
                  <a:schemeClr val="tx1"/>
                </a:solidFill>
                <a:effectLst/>
              </a:rPr>
              <a:t>Start</a:t>
            </a:r>
            <a:r>
              <a:rPr kumimoji="0" lang="en-CH" altLang="en-CH" sz="1800" b="0" i="0" u="none" strike="noStrike" cap="none" normalizeH="0" baseline="0" dirty="0">
                <a:ln>
                  <a:noFill/>
                </a:ln>
                <a:solidFill>
                  <a:schemeClr val="tx1"/>
                </a:solidFill>
                <a:effectLst/>
              </a:rPr>
              <a:t>, point to </a:t>
            </a:r>
            <a:r>
              <a:rPr kumimoji="0" lang="en-CH" altLang="en-CH" sz="1800" b="1" i="0" u="none" strike="noStrike" cap="none" normalizeH="0" baseline="0" dirty="0">
                <a:ln>
                  <a:noFill/>
                </a:ln>
                <a:solidFill>
                  <a:schemeClr val="tx1"/>
                </a:solidFill>
                <a:effectLst/>
              </a:rPr>
              <a:t>Settings</a:t>
            </a:r>
            <a:r>
              <a:rPr kumimoji="0" lang="en-CH" altLang="en-CH" sz="1800" b="0" i="0" u="none" strike="noStrike" cap="none" normalizeH="0" baseline="0" dirty="0">
                <a:ln>
                  <a:noFill/>
                </a:ln>
                <a:solidFill>
                  <a:schemeClr val="tx1"/>
                </a:solidFill>
                <a:effectLst/>
              </a:rPr>
              <a:t>, click </a:t>
            </a:r>
            <a:r>
              <a:rPr kumimoji="0" lang="en-CH" altLang="en-CH" sz="1800" b="1" i="0" u="none" strike="noStrike" cap="none" normalizeH="0" baseline="0" dirty="0">
                <a:ln>
                  <a:noFill/>
                </a:ln>
                <a:solidFill>
                  <a:schemeClr val="tx1"/>
                </a:solidFill>
                <a:effectLst/>
              </a:rPr>
              <a:t>Control Panel</a:t>
            </a:r>
            <a:r>
              <a:rPr kumimoji="0" lang="en-CH" altLang="en-CH"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Under Administrative Tools, click </a:t>
            </a:r>
            <a:r>
              <a:rPr kumimoji="0" lang="en-CH" altLang="en-CH" sz="1800" b="1" i="0" u="none" strike="noStrike" cap="none" normalizeH="0" baseline="0" dirty="0">
                <a:ln>
                  <a:noFill/>
                </a:ln>
                <a:solidFill>
                  <a:schemeClr val="tx1"/>
                </a:solidFill>
                <a:effectLst/>
              </a:rPr>
              <a:t>Services</a:t>
            </a:r>
            <a:r>
              <a:rPr kumimoji="0" lang="en-CH" altLang="en-CH"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In the details pane, right-click </a:t>
            </a:r>
            <a:r>
              <a:rPr kumimoji="0" lang="en-CH" altLang="en-CH" sz="1800" b="1" i="0" u="none" strike="noStrike" cap="none" normalizeH="0" baseline="0" dirty="0">
                <a:ln>
                  <a:noFill/>
                </a:ln>
                <a:solidFill>
                  <a:schemeClr val="tx1"/>
                </a:solidFill>
                <a:effectLst/>
              </a:rPr>
              <a:t>SNMP Service</a:t>
            </a:r>
            <a:r>
              <a:rPr kumimoji="0" lang="en-CH" altLang="en-CH" sz="1800" b="0" i="0" u="none" strike="noStrike" cap="none" normalizeH="0" baseline="0" dirty="0">
                <a:ln>
                  <a:noFill/>
                </a:ln>
                <a:solidFill>
                  <a:schemeClr val="tx1"/>
                </a:solidFill>
                <a:effectLst/>
              </a:rPr>
              <a:t> and select </a:t>
            </a:r>
            <a:r>
              <a:rPr kumimoji="0" lang="en-CH" altLang="en-CH" sz="1800" b="1" i="0" u="none" strike="noStrike" cap="none" normalizeH="0" baseline="0" dirty="0">
                <a:ln>
                  <a:noFill/>
                </a:ln>
                <a:solidFill>
                  <a:schemeClr val="tx1"/>
                </a:solidFill>
                <a:effectLst/>
              </a:rPr>
              <a:t>Properties</a:t>
            </a:r>
            <a:r>
              <a:rPr kumimoji="0" lang="en-CH" altLang="en-CH"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In the </a:t>
            </a:r>
            <a:r>
              <a:rPr kumimoji="0" lang="en-CH" altLang="en-CH" sz="1800" b="1" i="0" u="none" strike="noStrike" cap="none" normalizeH="0" baseline="0" dirty="0">
                <a:ln>
                  <a:noFill/>
                </a:ln>
                <a:solidFill>
                  <a:schemeClr val="tx1"/>
                </a:solidFill>
                <a:effectLst/>
              </a:rPr>
              <a:t>Traps</a:t>
            </a:r>
            <a:r>
              <a:rPr kumimoji="0" lang="en-CH" altLang="en-CH" sz="1800" b="0" i="0" u="none" strike="noStrike" cap="none" normalizeH="0" baseline="0" dirty="0">
                <a:ln>
                  <a:noFill/>
                </a:ln>
                <a:solidFill>
                  <a:schemeClr val="tx1"/>
                </a:solidFill>
                <a:effectLst/>
              </a:rPr>
              <a:t> tab, under </a:t>
            </a:r>
            <a:r>
              <a:rPr kumimoji="0" lang="en-CH" altLang="en-CH" sz="1800" b="1" i="0" u="none" strike="noStrike" cap="none" normalizeH="0" baseline="0" dirty="0">
                <a:ln>
                  <a:noFill/>
                </a:ln>
                <a:solidFill>
                  <a:schemeClr val="tx1"/>
                </a:solidFill>
                <a:effectLst/>
              </a:rPr>
              <a:t>Community name</a:t>
            </a:r>
            <a:r>
              <a:rPr kumimoji="0" lang="en-CH" altLang="en-CH" sz="1800" b="0" i="0" u="none" strike="noStrike" cap="none" normalizeH="0" baseline="0" dirty="0">
                <a:ln>
                  <a:noFill/>
                </a:ln>
                <a:solidFill>
                  <a:schemeClr val="tx1"/>
                </a:solidFill>
                <a:effectLst/>
              </a:rPr>
              <a:t>, type the case-sensitive community name to which this computer will send trap messages, and then click </a:t>
            </a:r>
            <a:r>
              <a:rPr kumimoji="0" lang="en-CH" altLang="en-CH" sz="1800" b="1" i="0" u="none" strike="noStrike" cap="none" normalizeH="0" baseline="0" dirty="0">
                <a:ln>
                  <a:noFill/>
                </a:ln>
                <a:solidFill>
                  <a:schemeClr val="tx1"/>
                </a:solidFill>
                <a:effectLst/>
              </a:rPr>
              <a:t>Add</a:t>
            </a:r>
            <a:r>
              <a:rPr kumimoji="0" lang="en-CH" altLang="en-CH" sz="1800" b="0" i="0" u="none" strike="noStrike" cap="none" normalizeH="0" baseline="0" dirty="0">
                <a:ln>
                  <a:noFill/>
                </a:ln>
                <a:solidFill>
                  <a:schemeClr val="tx1"/>
                </a:solidFill>
                <a:effectLst/>
              </a:rPr>
              <a:t> to list.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Under </a:t>
            </a:r>
            <a:r>
              <a:rPr kumimoji="0" lang="en-CH" altLang="en-CH" sz="1800" b="1" i="0" u="none" strike="noStrike" cap="none" normalizeH="0" baseline="0" dirty="0">
                <a:ln>
                  <a:noFill/>
                </a:ln>
                <a:solidFill>
                  <a:schemeClr val="tx1"/>
                </a:solidFill>
                <a:effectLst/>
              </a:rPr>
              <a:t>Trap destinations</a:t>
            </a:r>
            <a:r>
              <a:rPr kumimoji="0" lang="en-CH" altLang="en-CH" sz="1800" b="0" i="0" u="none" strike="noStrike" cap="none" normalizeH="0" baseline="0" dirty="0">
                <a:ln>
                  <a:noFill/>
                </a:ln>
                <a:solidFill>
                  <a:schemeClr val="tx1"/>
                </a:solidFill>
                <a:effectLst/>
              </a:rPr>
              <a:t>, click Add.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In the </a:t>
            </a:r>
            <a:r>
              <a:rPr kumimoji="0" lang="en-CH" altLang="en-CH" sz="1800" b="1" i="0" u="none" strike="noStrike" cap="none" normalizeH="0" baseline="0" dirty="0">
                <a:ln>
                  <a:noFill/>
                </a:ln>
                <a:solidFill>
                  <a:schemeClr val="tx1"/>
                </a:solidFill>
                <a:effectLst/>
              </a:rPr>
              <a:t>Host name, IP or IPX</a:t>
            </a:r>
            <a:r>
              <a:rPr kumimoji="0" lang="en-CH" altLang="en-CH" sz="1800" b="0" i="0" u="none" strike="noStrike" cap="none" normalizeH="0" baseline="0" dirty="0">
                <a:ln>
                  <a:noFill/>
                </a:ln>
                <a:solidFill>
                  <a:schemeClr val="tx1"/>
                </a:solidFill>
                <a:effectLst/>
              </a:rPr>
              <a:t> address field, type host name or its IP address of the server to send </a:t>
            </a:r>
            <a:r>
              <a:rPr kumimoji="0" lang="en-CH" altLang="en-CH" sz="1800" b="0" i="0" u="none" strike="noStrike" cap="none" normalizeH="0" baseline="0">
                <a:ln>
                  <a:noFill/>
                </a:ln>
                <a:solidFill>
                  <a:schemeClr val="tx1"/>
                </a:solidFill>
                <a:effectLst/>
              </a:rPr>
              <a:t>the </a:t>
            </a:r>
            <a:r>
              <a:rPr kumimoji="0" lang="en-IN" altLang="en-CH" sz="1800" b="0" i="0" u="none" strike="noStrike" cap="none" normalizeH="0" baseline="0" dirty="0">
                <a:ln>
                  <a:noFill/>
                </a:ln>
                <a:solidFill>
                  <a:schemeClr val="tx1"/>
                </a:solidFill>
                <a:effectLst/>
              </a:rPr>
              <a:t>trap and</a:t>
            </a:r>
            <a:r>
              <a:rPr kumimoji="0" lang="en-CH" altLang="en-CH" sz="1800" b="0" i="0" u="none" strike="noStrike" cap="none" normalizeH="0" baseline="0">
                <a:ln>
                  <a:noFill/>
                </a:ln>
                <a:solidFill>
                  <a:schemeClr val="tx1"/>
                </a:solidFill>
                <a:effectLst/>
              </a:rPr>
              <a:t> </a:t>
            </a:r>
            <a:r>
              <a:rPr kumimoji="0" lang="en-CH" altLang="en-CH" sz="1800" b="0" i="0" u="none" strike="noStrike" cap="none" normalizeH="0" baseline="0" dirty="0">
                <a:ln>
                  <a:noFill/>
                </a:ln>
                <a:solidFill>
                  <a:schemeClr val="tx1"/>
                </a:solidFill>
                <a:effectLst/>
              </a:rPr>
              <a:t>click </a:t>
            </a:r>
            <a:r>
              <a:rPr kumimoji="0" lang="en-CH" altLang="en-CH" sz="1800" b="1" i="0" u="none" strike="noStrike" cap="none" normalizeH="0" baseline="0" dirty="0">
                <a:ln>
                  <a:noFill/>
                </a:ln>
                <a:solidFill>
                  <a:schemeClr val="tx1"/>
                </a:solidFill>
                <a:effectLst/>
              </a:rPr>
              <a:t>Add</a:t>
            </a:r>
            <a:r>
              <a:rPr kumimoji="0" lang="en-CH" altLang="en-CH"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Repeat steps 5 through 7 until you have added all the communities and trap destinations you want.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dirty="0">
                <a:ln>
                  <a:noFill/>
                </a:ln>
                <a:solidFill>
                  <a:schemeClr val="tx1"/>
                </a:solidFill>
                <a:effectLst/>
              </a:rPr>
              <a:t>Click </a:t>
            </a:r>
            <a:r>
              <a:rPr kumimoji="0" lang="en-CH" altLang="en-CH" sz="1800" b="1" i="0" u="none" strike="noStrike" cap="none" normalizeH="0" baseline="0" dirty="0">
                <a:ln>
                  <a:noFill/>
                </a:ln>
                <a:solidFill>
                  <a:schemeClr val="tx1"/>
                </a:solidFill>
                <a:effectLst/>
              </a:rPr>
              <a:t>OK</a:t>
            </a:r>
            <a:r>
              <a:rPr kumimoji="0" lang="en-CH" altLang="en-CH" sz="1800" b="0" i="0" u="none" strike="noStrike" cap="none" normalizeH="0" baseline="0" dirty="0">
                <a:ln>
                  <a:noFill/>
                </a:ln>
                <a:solidFill>
                  <a:schemeClr val="tx1"/>
                </a:solidFill>
                <a:effectLst/>
              </a:rPr>
              <a:t> to apply the changes </a:t>
            </a:r>
          </a:p>
        </p:txBody>
      </p:sp>
    </p:spTree>
    <p:extLst>
      <p:ext uri="{BB962C8B-B14F-4D97-AF65-F5344CB8AC3E}">
        <p14:creationId xmlns:p14="http://schemas.microsoft.com/office/powerpoint/2010/main" val="255047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4798" b="10907"/>
          <a:stretch/>
        </p:blipFill>
        <p:spPr>
          <a:xfrm>
            <a:off x="-2" y="10"/>
            <a:ext cx="12188389" cy="6857990"/>
          </a:xfrm>
          <a:prstGeom prst="rect">
            <a:avLst/>
          </a:prstGeom>
        </p:spPr>
      </p:pic>
      <p:grpSp>
        <p:nvGrpSpPr>
          <p:cNvPr id="14" name="Group 13">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SNMP Implementation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Monitoring Tools </a:t>
            </a:r>
          </a:p>
        </p:txBody>
      </p:sp>
    </p:spTree>
    <p:extLst>
      <p:ext uri="{BB962C8B-B14F-4D97-AF65-F5344CB8AC3E}">
        <p14:creationId xmlns:p14="http://schemas.microsoft.com/office/powerpoint/2010/main" val="1231852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7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85DF515-49E4-0745-A2EF-9B094EA602A6}"/>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a:t>Overview </a:t>
            </a:r>
          </a:p>
        </p:txBody>
      </p:sp>
      <p:sp useBgFill="1">
        <p:nvSpPr>
          <p:cNvPr id="20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7C65AB66-0942-724C-8DEA-FB91177FA082}"/>
              </a:ext>
            </a:extLst>
          </p:cNvPr>
          <p:cNvSpPr txBox="1"/>
          <p:nvPr/>
        </p:nvSpPr>
        <p:spPr>
          <a:xfrm>
            <a:off x="5215467" y="1093788"/>
            <a:ext cx="5831944" cy="4697413"/>
          </a:xfrm>
          <a:prstGeom prst="rect">
            <a:avLst/>
          </a:prstGeom>
        </p:spPr>
        <p:txBody>
          <a:bodyPr vert="horz" lIns="91440" tIns="45720" rIns="91440" bIns="45720" rtlCol="0">
            <a:normAutofit/>
          </a:bodyPr>
          <a:lstStyle/>
          <a:p>
            <a:pPr marL="285750" indent="-228600" defTabSz="914400">
              <a:lnSpc>
                <a:spcPct val="110000"/>
              </a:lnSpc>
              <a:spcAft>
                <a:spcPts val="600"/>
              </a:spcAft>
              <a:buSzPct val="125000"/>
              <a:buFont typeface="Arial" panose="020B0604020202020204" pitchFamily="34" charset="0"/>
              <a:buChar char="•"/>
            </a:pPr>
            <a:r>
              <a:rPr lang="en-US" sz="1700"/>
              <a:t>Simple Network Management Protocol is implemented using monitoring tools to manage several devices connected to a network. </a:t>
            </a:r>
            <a:br>
              <a:rPr lang="en-US" sz="1700"/>
            </a:br>
            <a:endParaRPr lang="en-US" sz="1700"/>
          </a:p>
          <a:p>
            <a:pPr marL="285750" indent="-228600" defTabSz="914400">
              <a:lnSpc>
                <a:spcPct val="110000"/>
              </a:lnSpc>
              <a:spcAft>
                <a:spcPts val="600"/>
              </a:spcAft>
              <a:buSzPct val="125000"/>
              <a:buFont typeface="Arial" panose="020B0604020202020204" pitchFamily="34" charset="0"/>
              <a:buChar char="•"/>
            </a:pPr>
            <a:r>
              <a:rPr lang="en-US" sz="1700"/>
              <a:t>SNMP monitoring tools support this feature by providing security.</a:t>
            </a:r>
            <a:br>
              <a:rPr lang="en-US" sz="1700"/>
            </a:br>
            <a:endParaRPr lang="en-US" sz="1700"/>
          </a:p>
          <a:p>
            <a:pPr marL="285750" indent="-228600" defTabSz="914400">
              <a:lnSpc>
                <a:spcPct val="110000"/>
              </a:lnSpc>
              <a:spcAft>
                <a:spcPts val="600"/>
              </a:spcAft>
              <a:buSzPct val="125000"/>
              <a:buFont typeface="Arial" panose="020B0604020202020204" pitchFamily="34" charset="0"/>
              <a:buChar char="•"/>
            </a:pPr>
            <a:r>
              <a:rPr lang="en-US" sz="1700"/>
              <a:t>To manage devices, SNMP equips network administrators to access, collect, organize and modify data and information about a device's behaviour.</a:t>
            </a:r>
          </a:p>
          <a:p>
            <a:pPr indent="-228600" defTabSz="914400">
              <a:lnSpc>
                <a:spcPct val="110000"/>
              </a:lnSpc>
              <a:spcAft>
                <a:spcPts val="600"/>
              </a:spcAft>
              <a:buSzPct val="125000"/>
              <a:buFont typeface="Arial" panose="020B0604020202020204" pitchFamily="34" charset="0"/>
              <a:buChar char="•"/>
            </a:pPr>
            <a:endParaRPr lang="en-US" sz="1700"/>
          </a:p>
          <a:p>
            <a:pPr marL="285750" indent="-228600" defTabSz="914400">
              <a:lnSpc>
                <a:spcPct val="110000"/>
              </a:lnSpc>
              <a:spcAft>
                <a:spcPts val="600"/>
              </a:spcAft>
              <a:buSzPct val="125000"/>
              <a:buFont typeface="Arial" panose="020B0604020202020204" pitchFamily="34" charset="0"/>
              <a:buChar char="•"/>
            </a:pPr>
            <a:r>
              <a:rPr lang="en-US" sz="1700"/>
              <a:t>The SNMP monitoring tools allow receiving and configuration alerts, monitoring device performance metrics, undertaking active polling and offering granularity, accuracy, and efficiency to determine network health and performance.</a:t>
            </a:r>
          </a:p>
        </p:txBody>
      </p:sp>
    </p:spTree>
    <p:extLst>
      <p:ext uri="{BB962C8B-B14F-4D97-AF65-F5344CB8AC3E}">
        <p14:creationId xmlns:p14="http://schemas.microsoft.com/office/powerpoint/2010/main" val="150146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8" name="Content Placeholder 15">
            <a:extLst>
              <a:ext uri="{FF2B5EF4-FFF2-40B4-BE49-F238E27FC236}">
                <a16:creationId xmlns:a16="http://schemas.microsoft.com/office/drawing/2014/main" id="{944A81E8-71E0-491F-B57E-C0DB5A70E809}"/>
              </a:ext>
            </a:extLst>
          </p:cNvPr>
          <p:cNvSpPr>
            <a:spLocks noGrp="1"/>
          </p:cNvSpPr>
          <p:nvPr>
            <p:ph idx="1"/>
          </p:nvPr>
        </p:nvSpPr>
        <p:spPr>
          <a:xfrm>
            <a:off x="954741" y="757052"/>
            <a:ext cx="6409528" cy="5885795"/>
          </a:xfrm>
        </p:spPr>
        <p:txBody>
          <a:bodyPr>
            <a:noAutofit/>
          </a:bodyPr>
          <a:lstStyle/>
          <a:p>
            <a:pPr algn="just"/>
            <a:r>
              <a:rPr lang="en-US" sz="1500" b="1" dirty="0">
                <a:solidFill>
                  <a:schemeClr val="bg1"/>
                </a:solidFill>
              </a:rPr>
              <a:t>ManageEngine OpManager:  </a:t>
            </a:r>
            <a:r>
              <a:rPr lang="en-IN" sz="1500" dirty="0"/>
              <a:t>The tool's processing element manages approximately 300 messages per second. ManageEngine OpManager works as a comprehensive SNMP tool as it is compatible with Windows and Linux platforms. Tools provided to set multi-level thresholds to provide higher security and security breaches warnings, and features such as network mapping, status monitoring, traffic analysis, and utility utilities. customizable on its dashboard.</a:t>
            </a:r>
          </a:p>
          <a:p>
            <a:pPr algn="just"/>
            <a:r>
              <a:rPr lang="en-US" sz="1500" b="1" dirty="0">
                <a:solidFill>
                  <a:schemeClr val="bg1"/>
                </a:solidFill>
              </a:rPr>
              <a:t>Kaseya Network Monitor: </a:t>
            </a:r>
            <a:r>
              <a:rPr lang="en-IN" sz="1500" dirty="0"/>
              <a:t>Kaseya Network Monitor is one of the best SNMP monitors for Windows. The platform is agentless and integrates with Kaseya VSA. The range of monitoring services it offers, such as log, SNMP trap, file and directory, and mail QoS monitoring, can be used to establish an ideal network management system.</a:t>
            </a:r>
            <a:endParaRPr lang="en-US" sz="1500" dirty="0"/>
          </a:p>
          <a:p>
            <a:pPr algn="just"/>
            <a:r>
              <a:rPr lang="en-IN" sz="1500" b="1" dirty="0">
                <a:solidFill>
                  <a:schemeClr val="bg1"/>
                </a:solidFill>
              </a:rPr>
              <a:t>Pulseway IT Management Software: </a:t>
            </a:r>
            <a:r>
              <a:rPr lang="en-IN" sz="1500" dirty="0"/>
              <a:t>The Management Software enables Windows, Mac and Linux users to take advantage of monitoring features for various network elements. Again, they can run commands directly in the terminal and perform actions such as restarting services, applying updates, and managing transactions from their mobile devices. It can improve many of its features, especially alert systems that currently do not offer any customization to receive notifications.</a:t>
            </a:r>
          </a:p>
        </p:txBody>
      </p:sp>
      <p:sp>
        <p:nvSpPr>
          <p:cNvPr id="41" name="Round Diagonal Corner Rectangle 6">
            <a:extLst>
              <a:ext uri="{FF2B5EF4-FFF2-40B4-BE49-F238E27FC236}">
                <a16:creationId xmlns:a16="http://schemas.microsoft.com/office/drawing/2014/main" id="{1EF77448-7543-4B70-A21F-AA7796726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0"/>
            <a:ext cx="4631055" cy="6858000"/>
          </a:xfrm>
          <a:prstGeom prst="round2DiagRect">
            <a:avLst>
              <a:gd name="adj1" fmla="val 0"/>
              <a:gd name="adj2" fmla="val 0"/>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868CD6A6-DEA0-1449-BFE0-A58DFDD280F4}"/>
              </a:ext>
            </a:extLst>
          </p:cNvPr>
          <p:cNvPicPr>
            <a:picLocks noChangeAspect="1"/>
          </p:cNvPicPr>
          <p:nvPr/>
        </p:nvPicPr>
        <p:blipFill rotWithShape="1">
          <a:blip r:embed="rId3"/>
          <a:srcRect l="11148" t="15357" r="13303" b="23651"/>
          <a:stretch/>
        </p:blipFill>
        <p:spPr>
          <a:xfrm>
            <a:off x="8153164" y="2331720"/>
            <a:ext cx="3249941" cy="1922736"/>
          </a:xfrm>
          <a:prstGeom prst="rect">
            <a:avLst/>
          </a:prstGeom>
        </p:spPr>
      </p:pic>
      <p:sp useBgFill="1">
        <p:nvSpPr>
          <p:cNvPr id="43" name="Rectangle 42">
            <a:extLst>
              <a:ext uri="{FF2B5EF4-FFF2-40B4-BE49-F238E27FC236}">
                <a16:creationId xmlns:a16="http://schemas.microsoft.com/office/drawing/2014/main" id="{FD8FB480-FB25-4CFA-BC46-4CEB76E3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2286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4FC1A2D0-8E04-1E49-B0C3-6DEA8AAA5D9B}"/>
              </a:ext>
            </a:extLst>
          </p:cNvPr>
          <p:cNvPicPr>
            <a:picLocks noChangeAspect="1"/>
          </p:cNvPicPr>
          <p:nvPr/>
        </p:nvPicPr>
        <p:blipFill>
          <a:blip r:embed="rId4"/>
          <a:stretch>
            <a:fillRect/>
          </a:stretch>
        </p:blipFill>
        <p:spPr>
          <a:xfrm>
            <a:off x="7877388" y="5113347"/>
            <a:ext cx="3992880" cy="1096839"/>
          </a:xfrm>
          <a:prstGeom prst="rect">
            <a:avLst/>
          </a:prstGeom>
        </p:spPr>
      </p:pic>
      <p:sp useBgFill="1">
        <p:nvSpPr>
          <p:cNvPr id="45" name="Rectangle 44">
            <a:extLst>
              <a:ext uri="{FF2B5EF4-FFF2-40B4-BE49-F238E27FC236}">
                <a16:creationId xmlns:a16="http://schemas.microsoft.com/office/drawing/2014/main" id="{8FF13E3B-F6A3-40C3-B3D0-5EC536B8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4572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5" descr="A picture containing drawing&#10;&#10;Description automatically generated">
            <a:extLst>
              <a:ext uri="{FF2B5EF4-FFF2-40B4-BE49-F238E27FC236}">
                <a16:creationId xmlns:a16="http://schemas.microsoft.com/office/drawing/2014/main" id="{49E5CEDE-67B0-F148-9288-542B42312F69}"/>
              </a:ext>
            </a:extLst>
          </p:cNvPr>
          <p:cNvPicPr>
            <a:picLocks noChangeAspect="1"/>
          </p:cNvPicPr>
          <p:nvPr/>
        </p:nvPicPr>
        <p:blipFill>
          <a:blip r:embed="rId5"/>
          <a:stretch>
            <a:fillRect/>
          </a:stretch>
        </p:blipFill>
        <p:spPr>
          <a:xfrm>
            <a:off x="7877388" y="757052"/>
            <a:ext cx="3992880" cy="822775"/>
          </a:xfrm>
          <a:prstGeom prst="rect">
            <a:avLst/>
          </a:prstGeom>
        </p:spPr>
      </p:pic>
    </p:spTree>
    <p:extLst>
      <p:ext uri="{BB962C8B-B14F-4D97-AF65-F5344CB8AC3E}">
        <p14:creationId xmlns:p14="http://schemas.microsoft.com/office/powerpoint/2010/main" val="208172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B5A32CC2-F814-4742-9811-0AC7EC431417}"/>
              </a:ext>
            </a:extLst>
          </p:cNvPr>
          <p:cNvSpPr>
            <a:spLocks noGrp="1"/>
          </p:cNvSpPr>
          <p:nvPr>
            <p:ph idx="1"/>
          </p:nvPr>
        </p:nvSpPr>
        <p:spPr>
          <a:xfrm>
            <a:off x="998782" y="1180680"/>
            <a:ext cx="6366421" cy="5157429"/>
          </a:xfrm>
        </p:spPr>
        <p:txBody>
          <a:bodyPr>
            <a:normAutofit fontScale="62500" lnSpcReduction="20000"/>
          </a:bodyPr>
          <a:lstStyle/>
          <a:p>
            <a:pPr algn="just"/>
            <a:r>
              <a:rPr lang="en-US" b="1" dirty="0">
                <a:solidFill>
                  <a:schemeClr val="bg1"/>
                </a:solidFill>
              </a:rPr>
              <a:t>Spiceworks Network Monitor</a:t>
            </a:r>
            <a:r>
              <a:rPr lang="en-US" dirty="0">
                <a:solidFill>
                  <a:schemeClr val="bg1"/>
                </a:solidFill>
              </a:rPr>
              <a:t>: </a:t>
            </a:r>
            <a:r>
              <a:rPr lang="en-IN" dirty="0"/>
              <a:t>The customization feature is what gives Spiceworks a serious advantage over other free SNMP managers on the market. However, if they need a sophisticated SNMP monitoring system for a large network, they would probably be better off with a more advanced and paid tool.</a:t>
            </a:r>
          </a:p>
          <a:p>
            <a:pPr marL="0" indent="0" algn="just">
              <a:buNone/>
            </a:pPr>
            <a:endParaRPr lang="en-US" dirty="0"/>
          </a:p>
          <a:p>
            <a:pPr algn="just"/>
            <a:r>
              <a:rPr lang="en-US" b="1" dirty="0">
                <a:solidFill>
                  <a:schemeClr val="bg1"/>
                </a:solidFill>
              </a:rPr>
              <a:t>IPswitch  Whatsup Gold: </a:t>
            </a:r>
            <a:r>
              <a:rPr lang="en-IN" dirty="0"/>
              <a:t>Whatsup Gold is an excellent tracking system by the Ipswich brand. It can display current status information for use on another system and automatically switch network devices to maintenance mode before applying any permanent changes.</a:t>
            </a:r>
          </a:p>
          <a:p>
            <a:pPr marL="0" indent="0" algn="just">
              <a:buNone/>
            </a:pPr>
            <a:endParaRPr lang="en-US" dirty="0"/>
          </a:p>
          <a:p>
            <a:pPr algn="just"/>
            <a:r>
              <a:rPr lang="en-US" b="1" dirty="0">
                <a:solidFill>
                  <a:schemeClr val="bg1"/>
                </a:solidFill>
              </a:rPr>
              <a:t>Logic Monitor: </a:t>
            </a:r>
            <a:r>
              <a:rPr lang="en-IN" dirty="0"/>
              <a:t>The Logic Monitor tool combines the functionality of SNMP with data from NetFlow and provides a comprehensive view of network performance. The tool relies on a cloud-based system, as it is more beneficial to combine data from multiple sites. It uses the software as a service approach and allows users to access and monitor devices from anywhere as the information collection servers are located offsite.</a:t>
            </a:r>
            <a:endParaRPr lang="en-US" dirty="0"/>
          </a:p>
        </p:txBody>
      </p:sp>
      <p:sp>
        <p:nvSpPr>
          <p:cNvPr id="33" name="Round Diagonal Corner Rectangle 6">
            <a:extLst>
              <a:ext uri="{FF2B5EF4-FFF2-40B4-BE49-F238E27FC236}">
                <a16:creationId xmlns:a16="http://schemas.microsoft.com/office/drawing/2014/main" id="{1EF77448-7543-4B70-A21F-AA7796726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0"/>
            <a:ext cx="4631055" cy="6858000"/>
          </a:xfrm>
          <a:prstGeom prst="round2DiagRect">
            <a:avLst>
              <a:gd name="adj1" fmla="val 0"/>
              <a:gd name="adj2" fmla="val 0"/>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33BAC14-59DF-E744-BA50-1F5F0BA849B1}"/>
              </a:ext>
            </a:extLst>
          </p:cNvPr>
          <p:cNvPicPr>
            <a:picLocks noChangeAspect="1"/>
          </p:cNvPicPr>
          <p:nvPr/>
        </p:nvPicPr>
        <p:blipFill>
          <a:blip r:embed="rId3"/>
          <a:stretch>
            <a:fillRect/>
          </a:stretch>
        </p:blipFill>
        <p:spPr>
          <a:xfrm rot="3911629">
            <a:off x="8148109" y="1194667"/>
            <a:ext cx="3616263" cy="4468667"/>
          </a:xfrm>
          <a:prstGeom prst="rect">
            <a:avLst/>
          </a:prstGeom>
        </p:spPr>
      </p:pic>
      <p:sp useBgFill="1">
        <p:nvSpPr>
          <p:cNvPr id="35" name="Rectangle 34">
            <a:extLst>
              <a:ext uri="{FF2B5EF4-FFF2-40B4-BE49-F238E27FC236}">
                <a16:creationId xmlns:a16="http://schemas.microsoft.com/office/drawing/2014/main" id="{FD8FB480-FB25-4CFA-BC46-4CEB76E3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2286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Logo&#10;&#10;Description automatically generated">
            <a:extLst>
              <a:ext uri="{FF2B5EF4-FFF2-40B4-BE49-F238E27FC236}">
                <a16:creationId xmlns:a16="http://schemas.microsoft.com/office/drawing/2014/main" id="{AD07653F-9290-4B4E-9905-6456269F9AFA}"/>
              </a:ext>
            </a:extLst>
          </p:cNvPr>
          <p:cNvPicPr>
            <a:picLocks noChangeAspect="1"/>
          </p:cNvPicPr>
          <p:nvPr/>
        </p:nvPicPr>
        <p:blipFill>
          <a:blip r:embed="rId4"/>
          <a:stretch>
            <a:fillRect/>
          </a:stretch>
        </p:blipFill>
        <p:spPr>
          <a:xfrm>
            <a:off x="7939083" y="91440"/>
            <a:ext cx="3837055" cy="2158344"/>
          </a:xfrm>
          <a:prstGeom prst="rect">
            <a:avLst/>
          </a:prstGeom>
        </p:spPr>
      </p:pic>
      <p:sp useBgFill="1">
        <p:nvSpPr>
          <p:cNvPr id="37" name="Rectangle 36">
            <a:extLst>
              <a:ext uri="{FF2B5EF4-FFF2-40B4-BE49-F238E27FC236}">
                <a16:creationId xmlns:a16="http://schemas.microsoft.com/office/drawing/2014/main" id="{8FF13E3B-F6A3-40C3-B3D0-5EC536B8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4572000"/>
            <a:ext cx="4636008"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lose up of a sign&#10;&#10;Description automatically generated">
            <a:extLst>
              <a:ext uri="{FF2B5EF4-FFF2-40B4-BE49-F238E27FC236}">
                <a16:creationId xmlns:a16="http://schemas.microsoft.com/office/drawing/2014/main" id="{AFEEC43B-0B6B-A940-ADDB-A965CA08D17E}"/>
              </a:ext>
            </a:extLst>
          </p:cNvPr>
          <p:cNvPicPr>
            <a:picLocks noChangeAspect="1"/>
          </p:cNvPicPr>
          <p:nvPr/>
        </p:nvPicPr>
        <p:blipFill>
          <a:blip r:embed="rId5"/>
          <a:stretch>
            <a:fillRect/>
          </a:stretch>
        </p:blipFill>
        <p:spPr>
          <a:xfrm>
            <a:off x="7933569" y="5041241"/>
            <a:ext cx="3842569" cy="1296868"/>
          </a:xfrm>
          <a:prstGeom prst="rect">
            <a:avLst/>
          </a:prstGeom>
        </p:spPr>
      </p:pic>
    </p:spTree>
    <p:extLst>
      <p:ext uri="{BB962C8B-B14F-4D97-AF65-F5344CB8AC3E}">
        <p14:creationId xmlns:p14="http://schemas.microsoft.com/office/powerpoint/2010/main" val="998811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TotalTime>
  <Words>977</Words>
  <Application>Microsoft Macintosh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SNMP CONFIGURATION</vt:lpstr>
      <vt:lpstr>OVERVIEW</vt:lpstr>
      <vt:lpstr>SNMP Agent</vt:lpstr>
      <vt:lpstr>CONFIGURING SNMP agent IN WINDOWS XP</vt:lpstr>
      <vt:lpstr>Configuring SNMP traps</vt:lpstr>
      <vt:lpstr>SNMP Implementation</vt:lpstr>
      <vt:lpstr>Overview </vt:lpstr>
      <vt:lpstr>PowerPoint Presentation</vt:lpstr>
      <vt:lpstr>PowerPoint Presentation</vt:lpstr>
      <vt:lpstr>Features   and  applications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SNMP CONFIGURATION</dc:title>
  <dc:creator>TARUN TANMAY - 70471018055</dc:creator>
  <cp:lastModifiedBy>TARUN TANMAY - 70471018055</cp:lastModifiedBy>
  <cp:revision>2</cp:revision>
  <dcterms:created xsi:type="dcterms:W3CDTF">2020-10-10T22:51:45Z</dcterms:created>
  <dcterms:modified xsi:type="dcterms:W3CDTF">2020-10-10T22:58:04Z</dcterms:modified>
</cp:coreProperties>
</file>